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53"/>
  </p:notesMasterIdLst>
  <p:handoutMasterIdLst>
    <p:handoutMasterId r:id="rId54"/>
  </p:handoutMasterIdLst>
  <p:sldIdLst>
    <p:sldId id="1877" r:id="rId6"/>
    <p:sldId id="1899" r:id="rId7"/>
    <p:sldId id="1879" r:id="rId8"/>
    <p:sldId id="1894" r:id="rId9"/>
    <p:sldId id="1660" r:id="rId10"/>
    <p:sldId id="1901" r:id="rId11"/>
    <p:sldId id="1895" r:id="rId12"/>
    <p:sldId id="1530" r:id="rId13"/>
    <p:sldId id="1902" r:id="rId14"/>
    <p:sldId id="1670" r:id="rId15"/>
    <p:sldId id="1548" r:id="rId16"/>
    <p:sldId id="1635" r:id="rId17"/>
    <p:sldId id="1523" r:id="rId18"/>
    <p:sldId id="1716" r:id="rId19"/>
    <p:sldId id="1524" r:id="rId20"/>
    <p:sldId id="1802" r:id="rId21"/>
    <p:sldId id="1808" r:id="rId22"/>
    <p:sldId id="1876" r:id="rId23"/>
    <p:sldId id="1809" r:id="rId24"/>
    <p:sldId id="1803" r:id="rId25"/>
    <p:sldId id="1804" r:id="rId26"/>
    <p:sldId id="1893" r:id="rId27"/>
    <p:sldId id="1900" r:id="rId28"/>
    <p:sldId id="1531" r:id="rId29"/>
    <p:sldId id="1898" r:id="rId30"/>
    <p:sldId id="1663" r:id="rId31"/>
    <p:sldId id="1878" r:id="rId32"/>
    <p:sldId id="1661" r:id="rId33"/>
    <p:sldId id="1880" r:id="rId34"/>
    <p:sldId id="1881" r:id="rId35"/>
    <p:sldId id="1882" r:id="rId36"/>
    <p:sldId id="1883" r:id="rId37"/>
    <p:sldId id="1884" r:id="rId38"/>
    <p:sldId id="1885" r:id="rId39"/>
    <p:sldId id="1886" r:id="rId40"/>
    <p:sldId id="1887" r:id="rId41"/>
    <p:sldId id="1888" r:id="rId42"/>
    <p:sldId id="1889" r:id="rId43"/>
    <p:sldId id="1890" r:id="rId44"/>
    <p:sldId id="1891" r:id="rId45"/>
    <p:sldId id="1892" r:id="rId46"/>
    <p:sldId id="1527" r:id="rId47"/>
    <p:sldId id="1528" r:id="rId48"/>
    <p:sldId id="1529" r:id="rId49"/>
    <p:sldId id="1896" r:id="rId50"/>
    <p:sldId id="1897" r:id="rId51"/>
    <p:sldId id="1532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660"/>
            <p14:sldId id="1901"/>
            <p14:sldId id="1895"/>
            <p14:sldId id="1530"/>
            <p14:sldId id="1902"/>
            <p14:sldId id="1670"/>
            <p14:sldId id="1548"/>
            <p14:sldId id="1635"/>
            <p14:sldId id="1523"/>
            <p14:sldId id="1716"/>
            <p14:sldId id="1524"/>
            <p14:sldId id="1802"/>
            <p14:sldId id="1808"/>
            <p14:sldId id="1876"/>
            <p14:sldId id="1809"/>
            <p14:sldId id="1803"/>
            <p14:sldId id="1804"/>
            <p14:sldId id="1893"/>
            <p14:sldId id="1900"/>
            <p14:sldId id="1531"/>
            <p14:sldId id="1898"/>
          </p14:sldIdLst>
        </p14:section>
        <p14:section name="Microsoft Ignite Tour Template Dark" id="{F4084540-D66E-4DA8-8D76-A7DDA7587CA9}">
          <p14:sldIdLst>
            <p14:sldId id="1663"/>
            <p14:sldId id="1878"/>
            <p14:sldId id="1661"/>
            <p14:sldId id="1880"/>
            <p14:sldId id="1881"/>
            <p14:sldId id="1882"/>
            <p14:sldId id="1883"/>
            <p14:sldId id="1884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1527"/>
            <p14:sldId id="1528"/>
            <p14:sldId id="1529"/>
            <p14:sldId id="1896"/>
            <p14:sldId id="189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2/3/2019 9:39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7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3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9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2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2/3/2019 9:33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794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2/3/2019 9:33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58098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56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49999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47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5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03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98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77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88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1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2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2/3/2019 9:33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3090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2/3/2019 9:33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7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7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D8E15F-B6D3-4D1B-A0AB-9A47C17E0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C5BBA98-1FBF-4895-AADD-AE461D5379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2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49" y="457200"/>
            <a:ext cx="10368533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434988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247775" y="457200"/>
            <a:ext cx="10359008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77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 bwMode="white"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white"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0543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4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362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75388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308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6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City-specific walk-in slides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263" y="3506192"/>
            <a:ext cx="11334500" cy="208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92169" indent="-392169"/>
            <a:r>
              <a:rPr lang="en-US" sz="2400" dirty="0"/>
              <a:t>To choose the correct walk-in slide: 	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Go to the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Home</a:t>
            </a:r>
            <a:r>
              <a:rPr lang="en-US" sz="1600" dirty="0">
                <a:latin typeface="+mn-lt"/>
              </a:rPr>
              <a:t> tab.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Click the down arrow next to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New Slide</a:t>
            </a:r>
            <a:r>
              <a:rPr lang="en-US" sz="1600" dirty="0">
                <a:latin typeface="+mn-lt"/>
              </a:rPr>
              <a:t>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Scroll down on the list of available layouts and choose the layout that matches the desired city;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for example, the layout called “</a:t>
            </a:r>
            <a:r>
              <a:rPr lang="en-US" sz="1600" dirty="0" err="1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Walkin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 - Amsterdam</a:t>
            </a:r>
            <a:r>
              <a:rPr lang="en-US" sz="1600" dirty="0">
                <a:latin typeface="+mn-lt"/>
              </a:rPr>
              <a:t>” if your presentation is to be given in Amsterdam.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If you’d like to keep the file size down once you have selected your city walk-in, you can go into the master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delete the walk-in slide masters you are not using. Go to the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View</a:t>
            </a:r>
            <a:r>
              <a:rPr lang="en-US" sz="1600" dirty="0">
                <a:latin typeface="+mn-lt"/>
              </a:rPr>
              <a:t>” tab, click on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Slide master,</a:t>
            </a:r>
            <a:r>
              <a:rPr lang="en-US" sz="1600" dirty="0">
                <a:latin typeface="+mn-lt"/>
              </a:rPr>
              <a:t>” 6 options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from the left, navigate to the master walk-ins, select the masters you are not using, and hit delete.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7C41D-4C41-492C-A663-BC49C4E59311}"/>
              </a:ext>
            </a:extLst>
          </p:cNvPr>
          <p:cNvSpPr/>
          <p:nvPr/>
        </p:nvSpPr>
        <p:spPr>
          <a:xfrm>
            <a:off x="9241460" y="1428750"/>
            <a:ext cx="2950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 template contains specific walk-in slides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each city visited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by the Ignite Tour.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52F08-EA97-42C1-AB7C-EDF099B77AC0}"/>
              </a:ext>
            </a:extLst>
          </p:cNvPr>
          <p:cNvGrpSpPr/>
          <p:nvPr/>
        </p:nvGrpSpPr>
        <p:grpSpPr>
          <a:xfrm>
            <a:off x="588263" y="1428750"/>
            <a:ext cx="8524011" cy="1764792"/>
            <a:chOff x="588263" y="1428750"/>
            <a:chExt cx="8524011" cy="17647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C83D9A-1E37-4A71-9C55-D8A2A2C734C2}"/>
                </a:ext>
              </a:extLst>
            </p:cNvPr>
            <p:cNvSpPr/>
            <p:nvPr/>
          </p:nvSpPr>
          <p:spPr bwMode="auto">
            <a:xfrm>
              <a:off x="588263" y="1428750"/>
              <a:ext cx="8524011" cy="17647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CA651F-23D2-409E-8483-012F386FB806}"/>
                </a:ext>
              </a:extLst>
            </p:cNvPr>
            <p:cNvGrpSpPr/>
            <p:nvPr/>
          </p:nvGrpSpPr>
          <p:grpSpPr>
            <a:xfrm>
              <a:off x="677749" y="1522279"/>
              <a:ext cx="8365802" cy="1608491"/>
              <a:chOff x="1911096" y="2953511"/>
              <a:chExt cx="9226296" cy="177393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D34DB8B-1C59-4E16-B4BE-F325A9D71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2953511"/>
                <a:ext cx="9226296" cy="8869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CA5C82-4FD4-47A1-9143-0E39BDF62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3840480"/>
                <a:ext cx="8202168" cy="8869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17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Testing Azure Infrastructure with Pester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/>
              <a:t>Sam 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027238"/>
            <a:ext cx="11018520" cy="230832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26572"/>
          </a:xfrm>
        </p:spPr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2204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39EE8A-236B-45B7-AA3F-3179632EFA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58CDC-8961-45E2-BDE1-2CFA3B3B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832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5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945035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9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4947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86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06456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2399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24481"/>
            <a:ext cx="11018520" cy="2437590"/>
          </a:xfrm>
        </p:spPr>
        <p:txBody>
          <a:bodyPr/>
          <a:lstStyle/>
          <a:p>
            <a:pPr algn="ctr"/>
            <a:r>
              <a:rPr lang="en-GB" sz="7200" b="1" dirty="0">
                <a:solidFill>
                  <a:schemeClr val="accent2"/>
                </a:solidFill>
              </a:rPr>
              <a:t>We’re Writing Code Now!</a:t>
            </a:r>
            <a:endParaRPr lang="en-US" sz="7200" b="1" dirty="0">
              <a:solidFill>
                <a:schemeClr val="accent2"/>
              </a:solidFill>
            </a:endParaRPr>
          </a:p>
          <a:p>
            <a:pPr algn="ctr"/>
            <a:r>
              <a:rPr lang="en-US" sz="7200" b="1" dirty="0">
                <a:solidFill>
                  <a:schemeClr val="accent1"/>
                </a:solidFill>
              </a:rPr>
              <a:t>Writing Code is Hard!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BCB3D4-B0A7-433C-AEAE-6F34674F9303}"/>
              </a:ext>
            </a:extLst>
          </p:cNvPr>
          <p:cNvSpPr txBox="1">
            <a:spLocks/>
          </p:cNvSpPr>
          <p:nvPr/>
        </p:nvSpPr>
        <p:spPr>
          <a:xfrm>
            <a:off x="586390" y="1424481"/>
            <a:ext cx="1101852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accent1"/>
                </a:solidFill>
              </a:rPr>
              <a:t>Because Developers are Judging Us!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B58C6-1A84-4360-BD90-07AD5B104058}"/>
              </a:ext>
            </a:extLst>
          </p:cNvPr>
          <p:cNvSpPr txBox="1"/>
          <p:nvPr/>
        </p:nvSpPr>
        <p:spPr>
          <a:xfrm>
            <a:off x="285914" y="4599639"/>
            <a:ext cx="263753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E1C01-7B13-4F4E-A888-80B73AC5D3B7}"/>
              </a:ext>
            </a:extLst>
          </p:cNvPr>
          <p:cNvSpPr txBox="1"/>
          <p:nvPr/>
        </p:nvSpPr>
        <p:spPr>
          <a:xfrm>
            <a:off x="2804261" y="4648192"/>
            <a:ext cx="31378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Cost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42D43-AA21-41E2-B6C7-282CA6C54162}"/>
              </a:ext>
            </a:extLst>
          </p:cNvPr>
          <p:cNvSpPr txBox="1"/>
          <p:nvPr/>
        </p:nvSpPr>
        <p:spPr>
          <a:xfrm>
            <a:off x="8208363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Frustration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A1A9E-C7BC-46E6-A779-AE59C4D202C5}"/>
              </a:ext>
            </a:extLst>
          </p:cNvPr>
          <p:cNvSpPr txBox="1"/>
          <p:nvPr/>
        </p:nvSpPr>
        <p:spPr>
          <a:xfrm>
            <a:off x="5039506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Downtime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9A85D-44F3-43ED-A7FD-156CC3084D15}"/>
              </a:ext>
            </a:extLst>
          </p:cNvPr>
          <p:cNvSpPr txBox="1"/>
          <p:nvPr/>
        </p:nvSpPr>
        <p:spPr>
          <a:xfrm>
            <a:off x="3567484" y="986499"/>
            <a:ext cx="47492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1"/>
                </a:solidFill>
              </a:rPr>
              <a:t>Reducing</a:t>
            </a:r>
            <a:endParaRPr lang="en-US" sz="6600" dirty="0" err="1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673AE-8E8A-4457-8B62-F34D4C82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343" y="2913178"/>
            <a:ext cx="1407917" cy="1407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1F51C-1FCA-4306-A8C7-A4B90E396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7826" y="2913179"/>
            <a:ext cx="1390725" cy="13907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6E3DFB-5CA9-4D98-B4C9-1E67FEE4E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3567" y="3035320"/>
            <a:ext cx="1221141" cy="12211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4F9986-6A63-4CF6-BAED-7FFBA800B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7632" y="2913178"/>
            <a:ext cx="1390725" cy="13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1540014"/>
            <a:ext cx="9144000" cy="1994392"/>
          </a:xfrm>
        </p:spPr>
        <p:txBody>
          <a:bodyPr/>
          <a:lstStyle/>
          <a:p>
            <a:r>
              <a:rPr lang="en-US" sz="7200" dirty="0"/>
              <a:t>Pester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ubiquitous test and mock framework for PowerShell.</a:t>
            </a:r>
          </a:p>
        </p:txBody>
      </p:sp>
    </p:spTree>
    <p:extLst>
      <p:ext uri="{BB962C8B-B14F-4D97-AF65-F5344CB8AC3E}">
        <p14:creationId xmlns:p14="http://schemas.microsoft.com/office/powerpoint/2010/main" val="21252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Pester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059847"/>
          </a:xfrm>
        </p:spPr>
        <p:txBody>
          <a:bodyPr/>
          <a:lstStyle/>
          <a:p>
            <a:r>
              <a:rPr lang="en-US" sz="3600" dirty="0">
                <a:solidFill>
                  <a:srgbClr val="333333"/>
                </a:solidFill>
              </a:rPr>
              <a:t>Describe </a:t>
            </a:r>
            <a:r>
              <a:rPr lang="en-US" sz="3600" dirty="0">
                <a:solidFill>
                  <a:srgbClr val="50A14F"/>
                </a:solidFill>
              </a:rPr>
              <a:t>"Test Function X"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Context </a:t>
            </a:r>
            <a:r>
              <a:rPr lang="en-US" sz="3600" dirty="0">
                <a:solidFill>
                  <a:srgbClr val="50A14F"/>
                </a:solidFill>
              </a:rPr>
              <a:t>“Test State/Functionality Y"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    It </a:t>
            </a:r>
            <a:r>
              <a:rPr lang="en-US" sz="3600" dirty="0">
                <a:solidFill>
                  <a:srgbClr val="50A14F"/>
                </a:solidFill>
              </a:rPr>
              <a:t>"does something useful"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986801"/>
                </a:solidFill>
              </a:rPr>
              <a:t>            $true</a:t>
            </a:r>
            <a:r>
              <a:rPr lang="en-US" sz="3600" dirty="0">
                <a:solidFill>
                  <a:srgbClr val="333333"/>
                </a:solidFill>
              </a:rPr>
              <a:t> </a:t>
            </a:r>
            <a:r>
              <a:rPr lang="en-US" sz="3600" dirty="0">
                <a:solidFill>
                  <a:srgbClr val="383A42"/>
                </a:solidFill>
              </a:rPr>
              <a:t>|</a:t>
            </a:r>
            <a:r>
              <a:rPr lang="en-US" sz="3600" dirty="0">
                <a:solidFill>
                  <a:srgbClr val="333333"/>
                </a:solidFill>
              </a:rPr>
              <a:t> Should Be </a:t>
            </a:r>
            <a:r>
              <a:rPr lang="en-US" sz="3600" dirty="0">
                <a:solidFill>
                  <a:srgbClr val="986801"/>
                </a:solidFill>
              </a:rPr>
              <a:t>$false</a:t>
            </a:r>
            <a:endParaRPr lang="en-US" sz="3600" dirty="0">
              <a:solidFill>
                <a:srgbClr val="333333"/>
              </a:solidFill>
            </a:endParaRPr>
          </a:p>
          <a:p>
            <a:r>
              <a:rPr lang="en-US" sz="3600" dirty="0">
                <a:solidFill>
                  <a:srgbClr val="333333"/>
                </a:solidFill>
              </a:rPr>
              <a:t>    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Types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884921-C9AB-4488-AE3E-973F106E7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4000" y="2400300"/>
            <a:ext cx="1803400" cy="180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A53AB-1685-467B-B6E3-92EC7A5D9828}"/>
              </a:ext>
            </a:extLst>
          </p:cNvPr>
          <p:cNvSpPr txBox="1"/>
          <p:nvPr/>
        </p:nvSpPr>
        <p:spPr>
          <a:xfrm>
            <a:off x="1054100" y="5334000"/>
            <a:ext cx="2115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Syntax Test/Linting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33ED-E4B3-4271-A931-EBDC7CF5C97F}"/>
              </a:ext>
            </a:extLst>
          </p:cNvPr>
          <p:cNvSpPr txBox="1"/>
          <p:nvPr/>
        </p:nvSpPr>
        <p:spPr>
          <a:xfrm>
            <a:off x="4762500" y="5487888"/>
            <a:ext cx="10892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Unit Tests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8DC6E-8E4D-468E-886E-CE6C3154EC17}"/>
              </a:ext>
            </a:extLst>
          </p:cNvPr>
          <p:cNvSpPr txBox="1"/>
          <p:nvPr/>
        </p:nvSpPr>
        <p:spPr>
          <a:xfrm>
            <a:off x="8636000" y="5334000"/>
            <a:ext cx="20077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Tests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19875-D7B0-4200-9D3C-10A1C43495B0}"/>
              </a:ext>
            </a:extLst>
          </p:cNvPr>
          <p:cNvSpPr txBox="1"/>
          <p:nvPr/>
        </p:nvSpPr>
        <p:spPr>
          <a:xfrm>
            <a:off x="2794000" y="4397573"/>
            <a:ext cx="84871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Test? Test of the whole script with data specific to deployment?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AD28BE-4AD1-4908-B31E-43D1DE73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263" y="2387196"/>
            <a:ext cx="1803399" cy="18033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F4B11F-CE2E-4523-B190-D95FD6D74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704" y="2783484"/>
            <a:ext cx="1291032" cy="12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965de625-df5b-42e9-a277-2113da4f119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cf5ddc1-fb1d-440f-849a-6450bddbae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215</TotalTime>
  <Words>2833</Words>
  <Application>Microsoft Office PowerPoint</Application>
  <PresentationFormat>Widescreen</PresentationFormat>
  <Paragraphs>431</Paragraphs>
  <Slides>47</Slides>
  <Notes>39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Testing Azure Infrastructure with Pester</vt:lpstr>
      <vt:lpstr>PowerPoint Presentation</vt:lpstr>
      <vt:lpstr>Why Testing?</vt:lpstr>
      <vt:lpstr>Why Testing?</vt:lpstr>
      <vt:lpstr>Pester The ubiquitous test and mock framework for PowerShell.</vt:lpstr>
      <vt:lpstr>A Pester Test</vt:lpstr>
      <vt:lpstr>Test Types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Software code slide</vt:lpstr>
      <vt:lpstr>Notes (hidden)</vt:lpstr>
      <vt:lpstr>PowerPoint Presentation</vt:lpstr>
      <vt:lpstr>PowerPoint Presentation</vt:lpstr>
      <vt:lpstr>City-specific walk-in slides</vt:lpstr>
      <vt:lpstr>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15</cp:revision>
  <dcterms:created xsi:type="dcterms:W3CDTF">2019-01-24T20:46:46Z</dcterms:created>
  <dcterms:modified xsi:type="dcterms:W3CDTF">2019-02-03T11:13:27Z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2019-01-24T22:43:35.2300121Z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2019-01-24T22:43:35.2300121Z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